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image-1-1.jpg>
</file>

<file path=ppt/media/image-2-1.png>
</file>

<file path=ppt/media/image-3-1.jpg>
</file>

<file path=ppt/media/image-4-1.jpg>
</file>

<file path=ppt/media/image-5-1.jpg>
</file>

<file path=ppt/media/image-8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https://www.sciencestockphotos.com/free/optics/slides/optical_fibers.html (image license page; image used as title background)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https://verdant-cap.com/verdant-capital-advises-wiocc-on-usd-80-million-equity-capital-raise/ (WIOCC advisory)
- https://verdant-cap.com/track_record/verdant-imap-advises-on-usd-23-4-million-zar-406-million-equity-raise-to-reunify-ctracks-global-telematics-business/ (Ctrack advisory)
- https://verdant-cap.com/open-access-data-centres-and-texaf-landmark-jv-agreement-ushers-the-next-evolution-of-the-drcs-digital-ecosystem/ (OADC × TEXAF JV)
- https://verdant-cap.com/category/imap/ (IMAP network reach)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https://www.mordorintelligence.com/industry-reports/democratic-republic-of-the-congo-telecom-mno-market (market sizing and sector context)
- https://bankable.africa/en/business-climate/1112-2123-drc-issues-unified-telco-licences-to-operators-in-sector-shake-up (unified licences issued on 5 Dec 2025)
- https://developingtelecoms.com/telecom-technology/optical-fixed-networks/16925-socof-and-apcsc-to-deploy-fibre-along-new-roads-in-the-drc.html (SOCOF/APCSC fiber initiative)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https://commons.wikimedia.org/wiki/File:Kinshasa-Gombe,_from_CCIC.JPG (image)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https://commons.wikimedia.org/wiki/File:Cell_tower_aerial.jpg (image, CC0)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https://commons.wikimedia.org/wiki/File:Modern_warehouse_with_pallet_rack_storage_system.jpg (image)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https://www.mordorintelligence.com/industry-reports/democratic-republic-of-the-congo-telecom-mno-market (market sizing)
- https://bankable.africa/en/business-climate/1112-2123-drc-issues-unified-telco-licences-to-operators-in-sector-shake-up (unified licences; 5 Dec 2025)
- https://www.biometricupdate.com/202601/drc-envisages-a-functional-digital-government-platform-by-march (Digital Nation 2030; 8.7B euros)
- https://developingtelecoms.com/telecom-technology/optical-fixed-networks/16925-socof-and-apcsc-to-deploy-fibre-along-new-roads-in-the-drc.html (SOCOF/APCSC fiber initiative)
- https://newsroom.orange.com/orange-and-vodacom-create-a-joint-venture-to-expand-network-coverage-in-rural-areas-in-the-drc/ (Orange/Vodacom JV)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https://commons.wikimedia.org/wiki/File:Modern_warehouse_with_pallet_rack_storage_system.jpg (image)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optical_fibers_dark.jpg">    </p:cNvPr>
          <p:cNvPicPr>
            <a:picLocks noChangeAspect="1"/>
          </p:cNvPicPr>
          <p:nvPr/>
        </p:nvPicPr>
        <p:blipFill>
          <a:blip r:embed="rId1"/>
          <a:srcRect l="0" r="0" t="16833" b="16833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2960" y="1874520"/>
            <a:ext cx="10607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MUDI Group Holding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22960" y="2651760"/>
            <a:ext cx="1060704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DRC expansion | Capital raise (USD 0.5M – 5M+) | Advisory mandate discussion</a:t>
            </a:r>
            <a:endParaRPr lang="en-US" sz="1800" dirty="0"/>
          </a:p>
        </p:txBody>
      </p:sp>
      <p:sp>
        <p:nvSpPr>
          <p:cNvPr id="5" name="Shape 2"/>
          <p:cNvSpPr/>
          <p:nvPr/>
        </p:nvSpPr>
        <p:spPr>
          <a:xfrm>
            <a:off x="822960" y="3246120"/>
            <a:ext cx="2377440" cy="73152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22960" y="6355080"/>
            <a:ext cx="10607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Prepared for: Verdant Capital | Confidential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8016" cy="658368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658368"/>
            <a:ext cx="12191695" cy="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10896" y="109728"/>
            <a:ext cx="8412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Funding requirement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778240" y="164592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Phased raise designed to match execution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8640" y="109728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RAISE RANGE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548640" y="1417320"/>
            <a:ext cx="5394960" cy="182880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3175" tIns="3175" rIns="3175" bIns="3175" rtlCol="0" anchor="t"/>
          <a:lstStyle/>
          <a:p>
            <a:pPr indent="0" marL="0">
              <a:buNone/>
            </a:pPr>
            <a:r>
              <a:rPr lang="en-US" sz="28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USD 0.5M – 5M+ (phased)
</a:t>
            </a:r>
            <a:pPr indent="0" marL="0">
              <a:buNone/>
            </a:pPr>
            <a:r>
              <a:rPr lang="en-US" sz="13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1 prioritizes launch + working capital. Phase 2 scales inventory and contract execution.</a:t>
            </a:r>
            <a:endParaRPr lang="en-US" sz="2800" dirty="0"/>
          </a:p>
        </p:txBody>
      </p:sp>
      <p:sp>
        <p:nvSpPr>
          <p:cNvPr id="8" name="Text 6"/>
          <p:cNvSpPr/>
          <p:nvPr/>
        </p:nvSpPr>
        <p:spPr>
          <a:xfrm>
            <a:off x="548640" y="347472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 OF FUNDS (PHASE 1)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548640" y="3794760"/>
            <a:ext cx="5394960" cy="2788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marL="222250" indent="-222250">
              <a:spcAft>
                <a:spcPts val="600"/>
              </a:spcAft>
              <a:buSzPct val="100000"/>
              <a:buChar char="•"/>
            </a:pPr>
            <a:r>
              <a:rPr lang="en-US" sz="13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Initial inventory (fast-moving SKUs)</a:t>
            </a:r>
            <a:endParaRPr lang="en-US" sz="1350" dirty="0"/>
          </a:p>
          <a:p>
            <a:pPr marL="222250" indent="-222250">
              <a:spcAft>
                <a:spcPts val="600"/>
              </a:spcAft>
              <a:buSzPct val="100000"/>
              <a:buChar char="•"/>
            </a:pPr>
            <a:r>
              <a:rPr lang="en-US" sz="13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Warehouse + racking + handling equipment</a:t>
            </a:r>
            <a:endParaRPr lang="en-US" sz="1350" dirty="0"/>
          </a:p>
          <a:p>
            <a:pPr marL="222250" indent="-222250">
              <a:spcAft>
                <a:spcPts val="600"/>
              </a:spcAft>
              <a:buSzPct val="100000"/>
              <a:buChar char="•"/>
            </a:pPr>
            <a:r>
              <a:rPr lang="en-US" sz="13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Freight, customs, and first shipments</a:t>
            </a:r>
            <a:endParaRPr lang="en-US" sz="1350" dirty="0"/>
          </a:p>
          <a:p>
            <a:pPr marL="222250" indent="-222250">
              <a:spcAft>
                <a:spcPts val="600"/>
              </a:spcAft>
              <a:buSzPct val="100000"/>
              <a:buChar char="•"/>
            </a:pPr>
            <a:r>
              <a:rPr lang="en-US" sz="13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Core hires + operating runway</a:t>
            </a:r>
            <a:endParaRPr lang="en-US" sz="1350" dirty="0"/>
          </a:p>
          <a:p>
            <a:pPr marL="222250" indent="-222250">
              <a:spcAft>
                <a:spcPts val="600"/>
              </a:spcAft>
              <a:buSzPct val="100000"/>
              <a:buChar char="•"/>
            </a:pPr>
            <a:r>
              <a:rPr lang="en-US" sz="13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Systems (inventory, finance) + compliance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6172200" y="109728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STRUCTURES TO DISCUSS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6172200" y="1417320"/>
            <a:ext cx="544068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 are open on instrument – Verdant to advise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6172200" y="1874520"/>
            <a:ext cx="5440680" cy="105156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t"/>
          <a:lstStyle/>
          <a:p>
            <a:pPr indent="0" marL="0">
              <a:buNone/>
            </a:pPr>
            <a:r>
              <a:rPr lang="en-US" sz="135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Trade finance / debt
</a:t>
            </a:r>
            <a:pPr indent="0" marL="0">
              <a:buNone/>
            </a:pPr>
            <a:r>
              <a:rPr lang="en-US" sz="11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Best for inventory + PO-backed working capital (Phase 1).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6172200" y="2990088"/>
            <a:ext cx="5440680" cy="105156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t"/>
          <a:lstStyle/>
          <a:p>
            <a:pPr indent="0" marL="0">
              <a:buNone/>
            </a:pPr>
            <a:r>
              <a:rPr lang="en-US" sz="135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Equity
</a:t>
            </a:r>
            <a:pPr indent="0" marL="0">
              <a:buNone/>
            </a:pPr>
            <a:r>
              <a:rPr lang="en-US" sz="11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Best for multi-city scale and strategic partner value-add (Phase 2+).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6172200" y="4105656"/>
            <a:ext cx="5440680" cy="105156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t"/>
          <a:lstStyle/>
          <a:p>
            <a:pPr indent="0" marL="0">
              <a:buNone/>
            </a:pPr>
            <a:r>
              <a:rPr lang="en-US" sz="135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Hybrid / convertible
</a:t>
            </a:r>
            <a:pPr indent="0" marL="0">
              <a:buNone/>
            </a:pPr>
            <a:r>
              <a:rPr lang="en-US" sz="11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Bridge structure when near-term traction is building but valuation is still forming.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6172200" y="5221224"/>
            <a:ext cx="5440680" cy="105156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t"/>
          <a:lstStyle/>
          <a:p>
            <a:pPr indent="0" marL="0">
              <a:buNone/>
            </a:pPr>
            <a:r>
              <a:rPr lang="en-US" sz="135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Strategic JV
</a:t>
            </a:r>
            <a:pPr indent="0" marL="0">
              <a:buNone/>
            </a:pPr>
            <a:r>
              <a:rPr lang="en-US" sz="11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Partner with local / regional infrastructure player to accelerate contracting.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457200" y="6702552"/>
            <a:ext cx="11247120" cy="137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Use-of-funds values will be finalized once Phase 1 budget is locked (warehouse size, initial SKU list, staffing plan).</a:t>
            </a:r>
            <a:endParaRPr lang="en-US" sz="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8016" cy="658368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658368"/>
            <a:ext cx="12191695" cy="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10896" y="109728"/>
            <a:ext cx="8412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Why Verdant Capital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778240" y="164592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Why this mandate is a strong fit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868680" y="132588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FIT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868680" y="1691640"/>
            <a:ext cx="5440680" cy="1385570"/>
          </a:xfrm>
          <a:prstGeom prst="rect">
            <a:avLst/>
          </a:prstGeom>
          <a:noFill/>
          <a:ln/>
        </p:spPr>
        <p:txBody>
          <a:bodyPr wrap="square" lIns="2286" tIns="2286" rIns="2286" bIns="2286" rtlCol="0" anchor="t"/>
          <a:lstStyle/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Kinshasa presence and DRC deal experience.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Track record in digital infrastructure capital raises (e.g., WIOCC).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IMAP network reach for investor sourcing across 40+ countries.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Ability to structure right-sized tranches for early DRC traction.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868680" y="361188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WE PROPOSE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868680" y="3931920"/>
            <a:ext cx="5440680" cy="25603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marL="222250" indent="-222250">
              <a:spcAft>
                <a:spcPts val="600"/>
              </a:spcAft>
              <a:buSzPct val="100000"/>
              <a:buChar char="•"/>
            </a:pPr>
            <a:r>
              <a:rPr lang="en-US" sz="13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Mandate kickoff: agree structure + tranche plan.</a:t>
            </a:r>
            <a:endParaRPr lang="en-US" sz="1350" dirty="0"/>
          </a:p>
          <a:p>
            <a:pPr marL="222250" indent="-222250">
              <a:spcAft>
                <a:spcPts val="600"/>
              </a:spcAft>
              <a:buSzPct val="100000"/>
              <a:buChar char="•"/>
            </a:pPr>
            <a:r>
              <a:rPr lang="en-US" sz="13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Build data room + financial model + investor materials.</a:t>
            </a:r>
            <a:endParaRPr lang="en-US" sz="1350" dirty="0"/>
          </a:p>
          <a:p>
            <a:pPr marL="222250" indent="-222250">
              <a:spcAft>
                <a:spcPts val="600"/>
              </a:spcAft>
              <a:buSzPct val="100000"/>
              <a:buChar char="•"/>
            </a:pPr>
            <a:r>
              <a:rPr lang="en-US" sz="13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Investor outreach: DFIs / PE / strategic.</a:t>
            </a:r>
            <a:endParaRPr lang="en-US" sz="1350" dirty="0"/>
          </a:p>
          <a:p>
            <a:pPr marL="222250" indent="-222250">
              <a:spcAft>
                <a:spcPts val="600"/>
              </a:spcAft>
              <a:buSzPct val="100000"/>
              <a:buChar char="•"/>
            </a:pPr>
            <a:r>
              <a:rPr lang="en-US" sz="13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Target close: Phase 1 tranche to fund launch inventory and warehouse.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6903720" y="1536192"/>
            <a:ext cx="42519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Relevant track record (examples)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6903720" y="1965960"/>
            <a:ext cx="4251960" cy="9601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t"/>
          <a:lstStyle/>
          <a:p>
            <a:pPr indent="0" marL="0">
              <a:buNone/>
            </a:pPr>
            <a:r>
              <a:rPr lang="en-US" sz="14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WIOCC
</a:t>
            </a:r>
            <a:pPr indent="0" marL="0">
              <a:buNone/>
            </a:pPr>
            <a:r>
              <a:rPr lang="en-US" sz="11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Advisory on USD 124M+ equity raise (digital infrastructure)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6903720" y="3063240"/>
            <a:ext cx="4251960" cy="9601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t"/>
          <a:lstStyle/>
          <a:p>
            <a:pPr indent="0" marL="0">
              <a:buNone/>
            </a:pPr>
            <a:r>
              <a:rPr lang="en-US" sz="14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Ctrack
</a:t>
            </a:r>
            <a:pPr indent="0" marL="0">
              <a:buNone/>
            </a:pPr>
            <a:r>
              <a:rPr lang="en-US" sz="11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Sole financial advisor/arranger on USD 23.4M equity raise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6903720" y="4160520"/>
            <a:ext cx="4251960" cy="9601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t"/>
          <a:lstStyle/>
          <a:p>
            <a:pPr indent="0" marL="0">
              <a:buNone/>
            </a:pPr>
            <a:r>
              <a:rPr lang="en-US" sz="14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OADC × TEXAF
</a:t>
            </a:r>
            <a:pPr indent="0" marL="0">
              <a:buNone/>
            </a:pPr>
            <a:r>
              <a:rPr lang="en-US" sz="11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Advised on Kinshasa data centre JV transaction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903720" y="5257800"/>
            <a:ext cx="4251960" cy="9601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t"/>
          <a:lstStyle/>
          <a:p>
            <a:pPr indent="0" marL="0">
              <a:buNone/>
            </a:pPr>
            <a:r>
              <a:rPr lang="en-US" sz="14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IMAP
</a:t>
            </a:r>
            <a:pPr indent="0" marL="0">
              <a:buNone/>
            </a:pPr>
            <a:r>
              <a:rPr lang="en-US" sz="11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Network in 40+ countries with 500+ M&amp;A professionals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457200" y="6702552"/>
            <a:ext cx="11247120" cy="137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 are not requesting Verdant to invest directly; we are requesting advisory + arrangement services.</a:t>
            </a:r>
            <a:endParaRPr lang="en-US" sz="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8016" cy="658368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658368"/>
            <a:ext cx="12191695" cy="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10896" y="109728"/>
            <a:ext cx="8412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Next steps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778240" y="164592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Proposed path to mandate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8640" y="109728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MEETING OUTCOMES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548640" y="1417320"/>
            <a:ext cx="5623560" cy="23317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Confirm fit and preferred capital structure.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Agree tranche sizing and initial use-of-funds budget ranges.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Align on Verdant mandate process, timeline, and commercial terms.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Set data room requirements and the immediate workplan.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548640" y="397764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INFORMATION WE PROVIDE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548640" y="4297680"/>
            <a:ext cx="5623560" cy="2286000"/>
          </a:xfrm>
          <a:prstGeom prst="rect">
            <a:avLst/>
          </a:prstGeom>
          <a:solidFill>
            <a:srgbClr val="FFFFFF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marL="218440" indent="-218440">
              <a:spcAft>
                <a:spcPts val="600"/>
              </a:spcAft>
              <a:buSzPct val="100000"/>
              <a:buChar char="•"/>
            </a:pPr>
            <a:r>
              <a:rPr lang="en-US" sz="132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Group structure and legal docs; subsidiaries and governance.</a:t>
            </a:r>
            <a:endParaRPr lang="en-US" sz="1320" dirty="0"/>
          </a:p>
          <a:p>
            <a:pPr marL="218440" indent="-218440">
              <a:spcAft>
                <a:spcPts val="600"/>
              </a:spcAft>
              <a:buSzPct val="100000"/>
              <a:buChar char="•"/>
            </a:pPr>
            <a:r>
              <a:rPr lang="en-US" sz="132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Historical financials (management accounts) + bank statements as available.</a:t>
            </a:r>
            <a:endParaRPr lang="en-US" sz="1320" dirty="0"/>
          </a:p>
          <a:p>
            <a:pPr marL="218440" indent="-218440">
              <a:spcAft>
                <a:spcPts val="600"/>
              </a:spcAft>
              <a:buSzPct val="100000"/>
              <a:buChar char="•"/>
            </a:pPr>
            <a:r>
              <a:rPr lang="en-US" sz="132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Contract documentation and delivery evidence (incl. school project BoM).</a:t>
            </a:r>
            <a:endParaRPr lang="en-US" sz="1320" dirty="0"/>
          </a:p>
          <a:p>
            <a:pPr marL="218440" indent="-218440">
              <a:spcAft>
                <a:spcPts val="600"/>
              </a:spcAft>
              <a:buSzPct val="100000"/>
              <a:buChar char="•"/>
            </a:pPr>
            <a:r>
              <a:rPr lang="en-US" sz="132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DRC operating plan: warehouse plan, SKU list, staffing plan, 18-month budget.</a:t>
            </a:r>
            <a:endParaRPr lang="en-US" sz="1320" dirty="0"/>
          </a:p>
          <a:p>
            <a:pPr marL="218440" indent="-218440">
              <a:spcAft>
                <a:spcPts val="600"/>
              </a:spcAft>
              <a:buSzPct val="100000"/>
              <a:buChar char="•"/>
            </a:pPr>
            <a:r>
              <a:rPr lang="en-US" sz="132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Pipeline summary and customer target list (with status: LOI / in discussion).</a:t>
            </a:r>
            <a:endParaRPr lang="en-US" sz="1320" dirty="0"/>
          </a:p>
        </p:txBody>
      </p:sp>
      <p:sp>
        <p:nvSpPr>
          <p:cNvPr id="10" name="Text 8"/>
          <p:cNvSpPr/>
          <p:nvPr/>
        </p:nvSpPr>
        <p:spPr>
          <a:xfrm>
            <a:off x="6446520" y="109728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PROPOSED TIMELINE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6446520" y="1737360"/>
            <a:ext cx="5166360" cy="841248"/>
          </a:xfrm>
          <a:prstGeom prst="rect">
            <a:avLst/>
          </a:prstGeom>
          <a:solidFill>
            <a:srgbClr val="E8F5EE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 0–1  </a:t>
            </a:r>
            <a:pPr indent="0" marL="0">
              <a:buNone/>
            </a:pPr>
            <a:r>
              <a:rPr lang="en-US" sz="12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Mutual NDA + mandate scope alignment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6446520" y="2697480"/>
            <a:ext cx="5166360" cy="841248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 1–3  </a:t>
            </a:r>
            <a:pPr indent="0" marL="0">
              <a:buNone/>
            </a:pPr>
            <a:r>
              <a:rPr lang="en-US" sz="12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 room setup + model build + IM narrative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6446520" y="3657600"/>
            <a:ext cx="5166360" cy="841248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 3–8  </a:t>
            </a:r>
            <a:pPr indent="0" marL="0">
              <a:buNone/>
            </a:pPr>
            <a:r>
              <a:rPr lang="en-US" sz="12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Investor outreach + management calls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6446520" y="4617720"/>
            <a:ext cx="5166360" cy="841248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 8–14  </a:t>
            </a:r>
            <a:pPr indent="0" marL="0">
              <a:buNone/>
            </a:pPr>
            <a:r>
              <a:rPr lang="en-US" sz="12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Term sheet negotiation + due diligence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446520" y="5577840"/>
            <a:ext cx="5166360" cy="841248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 14+  </a:t>
            </a:r>
            <a:pPr indent="0" marL="0">
              <a:buNone/>
            </a:pPr>
            <a:r>
              <a:rPr lang="en-US" sz="12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Close Phase 1 tranche; start Phase 2 planning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57200" y="6702552"/>
            <a:ext cx="11247120" cy="137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Confidential – for discussion only.</a:t>
            </a:r>
            <a:endParaRPr lang="en-US"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8016" cy="658368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658368"/>
            <a:ext cx="12191695" cy="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10896" y="109728"/>
            <a:ext cx="8412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Executive summary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778240" y="164592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MUDI Group Holding × Verdant Capital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8640" y="91440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THE ASK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548640" y="1234440"/>
            <a:ext cx="6217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Engage Verdant Capital as sole financial advisor &amp; arranger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548640" y="1627632"/>
            <a:ext cx="6217920" cy="150876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Structure a phased capital raise (USD 0.5M–5M+).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Build investor materials (IM + model + data room).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Source and manage outreach to DFIs, PE/growth, and strategic investors.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Close the first tranche aligned to DRC operating launch (warehouse + working capital).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548640" y="347472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WHY NOW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548640" y="3840480"/>
            <a:ext cx="6217920" cy="2331720"/>
          </a:xfrm>
          <a:prstGeom prst="rect">
            <a:avLst/>
          </a:prstGeom>
          <a:solidFill>
            <a:srgbClr val="FFFFFF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DRC telecom market expanding rapidly; data-led investment cycle underway.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Unified telecom licensing (20-year horizon) improves infrastructure bankability.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National digital program and large fiber / base station rollouts create immediate equipment demand.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Local warehouse + inventory model reduces delivery times vs importing from hubs.</a:t>
            </a:r>
            <a:endParaRPr lang="en-US" sz="1400" dirty="0"/>
          </a:p>
        </p:txBody>
      </p:sp>
      <p:pic>
        <p:nvPicPr>
          <p:cNvPr id="11" name="Image 0" descr="/mnt/data/assets/drc_location_map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40880" y="1480185"/>
            <a:ext cx="4572000" cy="4354830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040880" y="6327648"/>
            <a:ext cx="4572000" cy="347472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Initial focus: Kinshasa (launch) → expansion to additional DRC cities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457200" y="6702552"/>
            <a:ext cx="11247120" cy="137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Confidential – discussion materials for Verdant Capital</a:t>
            </a:r>
            <a:endParaRPr lang="en-US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8016" cy="658368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658368"/>
            <a:ext cx="12191695" cy="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10896" y="109728"/>
            <a:ext cx="8412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MUDI Group at a glance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778240" y="164592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Dubai Mainland LLC | Operating in UAE, Ivory Coast, Senegal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8640" y="1097280"/>
            <a:ext cx="11064240" cy="822960"/>
          </a:xfrm>
          <a:prstGeom prst="rect">
            <a:avLst/>
          </a:prstGeom>
          <a:solidFill>
            <a:srgbClr val="F3F4F6"/>
          </a:solidFill>
          <a:ln/>
        </p:spPr>
        <p:txBody>
          <a:bodyPr wrap="square" lIns="2794" tIns="2794" rIns="2794" bIns="2794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Pan-African telecom infrastructure &amp; technology solutions provider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48640" y="1938528"/>
            <a:ext cx="11064240" cy="1143000"/>
          </a:xfrm>
          <a:prstGeom prst="rect">
            <a:avLst/>
          </a:prstGeom>
          <a:solidFill>
            <a:srgbClr val="F3F4F6"/>
          </a:solidFill>
          <a:ln/>
        </p:spPr>
        <p:txBody>
          <a:bodyPr wrap="square" lIns="2794" tIns="2794" rIns="2794" bIns="2794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Sourcing advantage via manufacturing partnerships; delivering full-stack equipment plus services through a unified operating model.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548640" y="324612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GROUP STRUCTURE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868680" y="3840480"/>
            <a:ext cx="5760720" cy="640080"/>
          </a:xfrm>
          <a:prstGeom prst="round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868680" y="3986784"/>
            <a:ext cx="57607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MUDI Group Holding</a:t>
            </a:r>
            <a:endParaRPr lang="en-US" sz="1800" dirty="0"/>
          </a:p>
        </p:txBody>
      </p:sp>
      <p:sp>
        <p:nvSpPr>
          <p:cNvPr id="11" name="Shape 9"/>
          <p:cNvSpPr/>
          <p:nvPr/>
        </p:nvSpPr>
        <p:spPr>
          <a:xfrm>
            <a:off x="868680" y="4754880"/>
            <a:ext cx="1353312" cy="868680"/>
          </a:xfrm>
          <a:prstGeom prst="roundRect">
            <a:avLst/>
          </a:pr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68680" y="4882896"/>
            <a:ext cx="1353312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MUDITEL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41832" y="5193792"/>
            <a:ext cx="120700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Telecom &amp; digital</a:t>
            </a:r>
            <a:endParaRPr lang="en-US" sz="1000" dirty="0"/>
          </a:p>
        </p:txBody>
      </p:sp>
      <p:sp>
        <p:nvSpPr>
          <p:cNvPr id="14" name="Shape 12"/>
          <p:cNvSpPr/>
          <p:nvPr/>
        </p:nvSpPr>
        <p:spPr>
          <a:xfrm>
            <a:off x="2331720" y="4754880"/>
            <a:ext cx="1353312" cy="868680"/>
          </a:xfrm>
          <a:prstGeom prst="roundRect">
            <a:avLst/>
          </a:pr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2331720" y="4882896"/>
            <a:ext cx="1353312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MUDILOG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2404872" y="5193792"/>
            <a:ext cx="120700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Logistics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3794760" y="4754880"/>
            <a:ext cx="1353312" cy="868680"/>
          </a:xfrm>
          <a:prstGeom prst="roundRect">
            <a:avLst/>
          </a:pr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3794760" y="4882896"/>
            <a:ext cx="1353312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MUDICARE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3867912" y="5193792"/>
            <a:ext cx="120700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Medical</a:t>
            </a:r>
            <a:endParaRPr lang="en-US" sz="1000" dirty="0"/>
          </a:p>
        </p:txBody>
      </p:sp>
      <p:sp>
        <p:nvSpPr>
          <p:cNvPr id="20" name="Shape 18"/>
          <p:cNvSpPr/>
          <p:nvPr/>
        </p:nvSpPr>
        <p:spPr>
          <a:xfrm>
            <a:off x="5257800" y="4754880"/>
            <a:ext cx="1353312" cy="868680"/>
          </a:xfrm>
          <a:prstGeom prst="roundRect">
            <a:avLst/>
          </a:pr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5257800" y="4882896"/>
            <a:ext cx="1353312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MUDISERVE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5330952" y="5193792"/>
            <a:ext cx="120700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Services</a:t>
            </a:r>
            <a:endParaRPr lang="en-US" sz="1000" dirty="0"/>
          </a:p>
        </p:txBody>
      </p:sp>
      <p:sp>
        <p:nvSpPr>
          <p:cNvPr id="23" name="Shape 21"/>
          <p:cNvSpPr/>
          <p:nvPr/>
        </p:nvSpPr>
        <p:spPr>
          <a:xfrm>
            <a:off x="868680" y="5897880"/>
            <a:ext cx="5760720" cy="5943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1051560" y="6025896"/>
            <a:ext cx="5394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MUDITEK (planned): AI-enabled branch solutions + hardware (future vision)</a:t>
            </a:r>
            <a:endParaRPr lang="en-US" sz="1200" dirty="0"/>
          </a:p>
        </p:txBody>
      </p:sp>
      <p:pic>
        <p:nvPicPr>
          <p:cNvPr id="25" name="Image 0" descr="/mnt/data/assets/kinshasa_gombe.jpg">    </p:cNvPr>
          <p:cNvPicPr>
            <a:picLocks noChangeAspect="1"/>
          </p:cNvPicPr>
          <p:nvPr/>
        </p:nvPicPr>
        <p:blipFill>
          <a:blip r:embed="rId1"/>
          <a:srcRect l="0" r="0" t="8076" b="8076"/>
          <a:stretch/>
        </p:blipFill>
        <p:spPr>
          <a:xfrm>
            <a:off x="7178040" y="3611880"/>
            <a:ext cx="4434840" cy="2788920"/>
          </a:xfrm>
          <a:prstGeom prst="rect">
            <a:avLst/>
          </a:prstGeom>
        </p:spPr>
      </p:pic>
      <p:sp>
        <p:nvSpPr>
          <p:cNvPr id="26" name="Text 23"/>
          <p:cNvSpPr/>
          <p:nvPr/>
        </p:nvSpPr>
        <p:spPr>
          <a:xfrm>
            <a:off x="7178040" y="6126480"/>
            <a:ext cx="4434840" cy="274320"/>
          </a:xfrm>
          <a:prstGeom prst="rect">
            <a:avLst/>
          </a:prstGeom>
          <a:solidFill>
            <a:srgbClr val="000000">
              <a:alpha val="45000"/>
            </a:srgbClr>
          </a:solidFill>
          <a:ln>
            <a:solidFill>
              <a:srgbClr val="000000">
                <a:alpha val="0"/>
              </a:srgbClr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Kinshasa (launch market)</a:t>
            </a:r>
            <a:endParaRPr lang="en-US" sz="1100" dirty="0"/>
          </a:p>
        </p:txBody>
      </p:sp>
      <p:sp>
        <p:nvSpPr>
          <p:cNvPr id="27" name="Text 24"/>
          <p:cNvSpPr/>
          <p:nvPr/>
        </p:nvSpPr>
        <p:spPr>
          <a:xfrm>
            <a:off x="457200" y="6702552"/>
            <a:ext cx="11247120" cy="137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Note: MUDITEK is a planned entity (not yet registered)</a:t>
            </a:r>
            <a:endParaRPr lang="en-US" sz="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8016" cy="658368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658368"/>
            <a:ext cx="12191695" cy="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10896" y="109728"/>
            <a:ext cx="8412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we deliver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778240" y="164592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Full-stack telecom infrastructure + technology supply</a:t>
            </a:r>
            <a:endParaRPr lang="en-US" sz="1200" dirty="0"/>
          </a:p>
        </p:txBody>
      </p:sp>
      <p:pic>
        <p:nvPicPr>
          <p:cNvPr id="6" name="Image 0" descr="/mnt/data/cell_tower_aerial_dark.jpg">    </p:cNvPr>
          <p:cNvPicPr>
            <a:picLocks noChangeAspect="1"/>
          </p:cNvPicPr>
          <p:nvPr/>
        </p:nvPicPr>
        <p:blipFill>
          <a:blip r:embed="rId1"/>
          <a:srcRect l="0" r="0" t="9216" b="9216"/>
          <a:stretch/>
        </p:blipFill>
        <p:spPr>
          <a:xfrm>
            <a:off x="548640" y="1097280"/>
            <a:ext cx="4754880" cy="548640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22960" y="1554480"/>
            <a:ext cx="429768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6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One supplier</a:t>
            </a:r>
            <a:endParaRPr lang="en-US" sz="2600" dirty="0"/>
          </a:p>
          <a:p>
            <a:pPr indent="0" marL="0">
              <a:buNone/>
            </a:pPr>
            <a:r>
              <a:rPr lang="en-US" sz="26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across the build-out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822960" y="2788920"/>
            <a:ext cx="42976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Reduce complexity: fewer vendors, faster procurement, consistent specs.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5577840" y="109728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PRODUCT LINES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5971032" y="1682496"/>
            <a:ext cx="2551176" cy="3200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Fiber optics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5971032" y="2011680"/>
            <a:ext cx="2551176" cy="1115568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t"/>
          <a:lstStyle/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Cables, ODN/ODF, splice closures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Tools &amp; test (OTDR, splicers)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Accessories &amp; civil materials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9052560" y="1682496"/>
            <a:ext cx="2551176" cy="3200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Towers &amp; RF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9052560" y="2011680"/>
            <a:ext cx="2551176" cy="1115568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t"/>
          <a:lstStyle/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Towers, shelters, grounding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Antennas, feeders, DAS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RRU/BBU accessories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5971032" y="3438144"/>
            <a:ext cx="2551176" cy="3200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Energy systems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5971032" y="3767328"/>
            <a:ext cx="2551176" cy="1115568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t"/>
          <a:lstStyle/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Solar, batteries, hybrid cabinets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Rectifiers, UPS, power cabinets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Generators &amp; accessories</a:t>
            </a:r>
            <a:endParaRPr lang="en-US" sz="1050" dirty="0"/>
          </a:p>
        </p:txBody>
      </p:sp>
      <p:sp>
        <p:nvSpPr>
          <p:cNvPr id="16" name="Text 13"/>
          <p:cNvSpPr/>
          <p:nvPr/>
        </p:nvSpPr>
        <p:spPr>
          <a:xfrm>
            <a:off x="9052560" y="3438144"/>
            <a:ext cx="2551176" cy="3200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Networking &amp; IT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9052560" y="3767328"/>
            <a:ext cx="2551176" cy="1115568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t"/>
          <a:lstStyle/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Switches/routers/APs, racks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CCTV &amp; security systems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Branded hardware (laptops/tablets)</a:t>
            </a: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5971032" y="5193792"/>
            <a:ext cx="2551176" cy="3200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HDPE &amp; piping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5971032" y="5522976"/>
            <a:ext cx="2551176" cy="1115568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t"/>
          <a:lstStyle/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HDPE ducts, micro-duct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Manholes &amp; civil accessories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Valves &amp; fittings</a:t>
            </a:r>
            <a:endParaRPr lang="en-US" sz="1050" dirty="0"/>
          </a:p>
        </p:txBody>
      </p:sp>
      <p:sp>
        <p:nvSpPr>
          <p:cNvPr id="20" name="Text 17"/>
          <p:cNvSpPr/>
          <p:nvPr/>
        </p:nvSpPr>
        <p:spPr>
          <a:xfrm>
            <a:off x="9052560" y="5193792"/>
            <a:ext cx="2551176" cy="3200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VSAT / satellite</a:t>
            </a:r>
            <a:endParaRPr lang="en-US" sz="1400" dirty="0"/>
          </a:p>
        </p:txBody>
      </p:sp>
      <p:sp>
        <p:nvSpPr>
          <p:cNvPr id="21" name="Text 18"/>
          <p:cNvSpPr/>
          <p:nvPr/>
        </p:nvSpPr>
        <p:spPr>
          <a:xfrm>
            <a:off x="9052560" y="5522976"/>
            <a:ext cx="2551176" cy="1115568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1524" tIns="1524" rIns="1524" bIns="1524" rtlCol="0" anchor="t"/>
          <a:lstStyle/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VSAT antennas, LNB/LNA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Routers &amp; backhaul components</a:t>
            </a:r>
            <a:endParaRPr lang="en-US" sz="1050" dirty="0"/>
          </a:p>
          <a:p>
            <a:pPr marL="177800" indent="-177800">
              <a:spcAft>
                <a:spcPts val="200"/>
              </a:spcAft>
              <a:buSzPct val="100000"/>
              <a:buChar char="•"/>
            </a:pPr>
            <a:r>
              <a:rPr lang="en-US" sz="10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Remote connectivity kits</a:t>
            </a:r>
            <a:endParaRPr lang="en-US" sz="1050" dirty="0"/>
          </a:p>
        </p:txBody>
      </p:sp>
      <p:sp>
        <p:nvSpPr>
          <p:cNvPr id="22" name="Text 19"/>
          <p:cNvSpPr/>
          <p:nvPr/>
        </p:nvSpPr>
        <p:spPr>
          <a:xfrm>
            <a:off x="457200" y="6702552"/>
            <a:ext cx="11247120" cy="137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Equipment supply + services are consolidated under MUDITEL (products) and MUDISERVE (services).</a:t>
            </a:r>
            <a:endParaRPr lang="en-US" sz="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8016" cy="658368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658368"/>
            <a:ext cx="12191695" cy="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10896" y="109728"/>
            <a:ext cx="8412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Traction &amp; proof points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778240" y="164592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Execution capability across multiple markets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8640" y="100584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DELIVERED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548640" y="1325880"/>
            <a:ext cx="5852160" cy="23317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600 Muditel-branded laptops delivered (execution + brand presence).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World Bank-financed school infrastructure project: 46 schools (USD 600K), executing with scale-up pipeline.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Operating footprint: UAE, Ivory Coast, Senegal.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548640" y="384048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THIS SIGNALS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548640" y="4160520"/>
            <a:ext cx="5852160" cy="2240280"/>
          </a:xfrm>
          <a:prstGeom prst="rect">
            <a:avLst/>
          </a:prstGeom>
          <a:solidFill>
            <a:srgbClr val="FFFFFF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Ability to source, ship, clear, and deliver on schedule.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Institutional counterparties (development-financed projects).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Repeatable operating model for new country launches.</a:t>
            </a:r>
            <a:endParaRPr lang="en-US" sz="1400" dirty="0"/>
          </a:p>
        </p:txBody>
      </p:sp>
      <p:pic>
        <p:nvPicPr>
          <p:cNvPr id="10" name="Image 0" descr="/mnt/data/assets/warehouse.jpg">    </p:cNvPr>
          <p:cNvPicPr>
            <a:picLocks noChangeAspect="1"/>
          </p:cNvPicPr>
          <p:nvPr/>
        </p:nvPicPr>
        <p:blipFill>
          <a:blip r:embed="rId1"/>
          <a:srcRect l="0" r="0" t="11973" b="11973"/>
          <a:stretch/>
        </p:blipFill>
        <p:spPr>
          <a:xfrm>
            <a:off x="6675120" y="1097280"/>
            <a:ext cx="4937760" cy="2926080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6675120" y="3611880"/>
            <a:ext cx="4937760" cy="320040"/>
          </a:xfrm>
          <a:prstGeom prst="rect">
            <a:avLst/>
          </a:prstGeom>
          <a:solidFill>
            <a:srgbClr val="000000">
              <a:alpha val="45000"/>
            </a:srgbClr>
          </a:solidFill>
          <a:ln>
            <a:solidFill>
              <a:srgbClr val="000000">
                <a:alpha val="0"/>
              </a:srgbClr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Inventory-led model (illustrative)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6675120" y="4114800"/>
            <a:ext cx="2377440" cy="11887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indent="0" marL="0">
              <a:buNone/>
            </a:pPr>
            <a:r>
              <a:rPr lang="en-US" sz="28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</a:t>
            </a:r>
            <a:pPr indent="0" marL="0">
              <a:buNone/>
            </a:pPr>
            <a:endParaRPr lang="en-US" sz="2800" dirty="0"/>
          </a:p>
          <a:p>
            <a:pPr indent="0" marL="0">
              <a:buNone/>
            </a:pPr>
            <a:r>
              <a:rPr lang="en-US" sz="11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active markets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9235440" y="4114800"/>
            <a:ext cx="2377440" cy="11887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indent="0" marL="0">
              <a:buNone/>
            </a:pPr>
            <a:r>
              <a:rPr lang="en-US" sz="28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600</a:t>
            </a:r>
            <a:pPr indent="0" marL="0">
              <a:buNone/>
            </a:pPr>
            <a:endParaRPr lang="en-US" sz="2800" dirty="0"/>
          </a:p>
          <a:p>
            <a:pPr indent="0" marL="0">
              <a:buNone/>
            </a:pPr>
            <a:r>
              <a:rPr lang="en-US" sz="11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branded laptops delivered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6675120" y="5440680"/>
            <a:ext cx="2377440" cy="11887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indent="0" marL="0">
              <a:buNone/>
            </a:pPr>
            <a:r>
              <a:rPr lang="en-US" sz="28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$600K</a:t>
            </a:r>
            <a:pPr indent="0" marL="0">
              <a:buNone/>
            </a:pPr>
            <a:endParaRPr lang="en-US" sz="2800" dirty="0"/>
          </a:p>
          <a:p>
            <a:pPr indent="0" marL="0">
              <a:buNone/>
            </a:pPr>
            <a:r>
              <a:rPr lang="en-US" sz="11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school project (executing)</a:t>
            </a:r>
            <a:endParaRPr lang="en-US" sz="2800" dirty="0"/>
          </a:p>
        </p:txBody>
      </p:sp>
      <p:sp>
        <p:nvSpPr>
          <p:cNvPr id="15" name="Text 12"/>
          <p:cNvSpPr/>
          <p:nvPr/>
        </p:nvSpPr>
        <p:spPr>
          <a:xfrm>
            <a:off x="9235440" y="5440680"/>
            <a:ext cx="2377440" cy="11887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indent="0" marL="0">
              <a:buNone/>
            </a:pPr>
            <a:r>
              <a:rPr lang="en-US" sz="28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46</a:t>
            </a:r>
            <a:pPr indent="0" marL="0">
              <a:buNone/>
            </a:pPr>
            <a:endParaRPr lang="en-US" sz="2800" dirty="0"/>
          </a:p>
          <a:p>
            <a:pPr indent="0" marL="0">
              <a:buNone/>
            </a:pPr>
            <a:r>
              <a:rPr lang="en-US" sz="11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schools in current project</a:t>
            </a:r>
            <a:endParaRPr lang="en-US" sz="2800" dirty="0"/>
          </a:p>
        </p:txBody>
      </p:sp>
      <p:sp>
        <p:nvSpPr>
          <p:cNvPr id="16" name="Text 13"/>
          <p:cNvSpPr/>
          <p:nvPr/>
        </p:nvSpPr>
        <p:spPr>
          <a:xfrm>
            <a:off x="457200" y="6702552"/>
            <a:ext cx="11247120" cy="137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Note: detailed project bill-of-materials and delivery evidence shared in diligence pack.</a:t>
            </a:r>
            <a:endParaRPr lang="en-US" sz="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8016" cy="658368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658368"/>
            <a:ext cx="12191695" cy="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10896" y="109728"/>
            <a:ext cx="8412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DRC market inflection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778240" y="164592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Demand signals that match our product lines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868680" y="1298448"/>
            <a:ext cx="5486400" cy="274320"/>
          </a:xfrm>
          <a:prstGeom prst="rect">
            <a:avLst/>
          </a:prstGeom>
          <a:solidFill>
            <a:srgbClr val="FFFFFF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Telecom market growth (illustrative)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2011680" y="2827978"/>
            <a:ext cx="1234440" cy="884486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2011680" y="3739896"/>
            <a:ext cx="1234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2025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2011680" y="2571946"/>
            <a:ext cx="1234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3.66B</a:t>
            </a:r>
            <a:endParaRPr lang="en-US" sz="1100" dirty="0"/>
          </a:p>
        </p:txBody>
      </p:sp>
      <p:sp>
        <p:nvSpPr>
          <p:cNvPr id="10" name="Shape 8"/>
          <p:cNvSpPr/>
          <p:nvPr/>
        </p:nvSpPr>
        <p:spPr>
          <a:xfrm>
            <a:off x="4023360" y="2204488"/>
            <a:ext cx="1234440" cy="1507976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4023360" y="3739896"/>
            <a:ext cx="1234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2030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4023360" y="1948456"/>
            <a:ext cx="1234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6.24B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1051560" y="1792224"/>
            <a:ext cx="10972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USD (billions)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685800" y="1627632"/>
            <a:ext cx="1783080" cy="475488"/>
          </a:xfrm>
          <a:prstGeom prst="rect">
            <a:avLst/>
          </a:prstGeom>
          <a:solidFill>
            <a:srgbClr val="E8F5EE"/>
          </a:solidFill>
          <a:ln w="12700">
            <a:solidFill>
              <a:srgbClr val="C7E7D6"/>
            </a:solidFill>
          </a:ln>
        </p:spPr>
        <p:txBody>
          <a:bodyPr wrap="square" lIns="1270" tIns="1270" rIns="1270" bIns="1270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CAGR 11.25%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675120" y="109728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CATALYSTS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6675120" y="1417320"/>
            <a:ext cx="4937760" cy="30632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marL="215900" indent="-215900">
              <a:spcAft>
                <a:spcPts val="600"/>
              </a:spcAft>
              <a:buSzPct val="100000"/>
              <a:buChar char="•"/>
            </a:pPr>
            <a:r>
              <a:rPr lang="en-US" sz="13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Unified telco licences issued to Vodacom, Orange, Airtel &amp; Africell (20-year horizon).</a:t>
            </a:r>
            <a:endParaRPr lang="en-US" sz="1300" dirty="0"/>
          </a:p>
          <a:p>
            <a:pPr marL="215900" indent="-215900">
              <a:spcAft>
                <a:spcPts val="600"/>
              </a:spcAft>
              <a:buSzPct val="100000"/>
              <a:buChar char="•"/>
            </a:pPr>
            <a:r>
              <a:rPr lang="en-US" sz="13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National “Digital Nation 2030” plan (~EUR 8.7B) driving connectivity, services and skills.</a:t>
            </a:r>
            <a:endParaRPr lang="en-US" sz="1300" dirty="0"/>
          </a:p>
          <a:p>
            <a:pPr marL="215900" indent="-215900">
              <a:spcAft>
                <a:spcPts val="600"/>
              </a:spcAft>
              <a:buSzPct val="100000"/>
              <a:buChar char="•"/>
            </a:pPr>
            <a:r>
              <a:rPr lang="en-US" sz="13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SOCOF/APCSC initiative targeting ~7,000 km of fiber along new road corridors.</a:t>
            </a:r>
            <a:endParaRPr lang="en-US" sz="1300" dirty="0"/>
          </a:p>
          <a:p>
            <a:pPr marL="215900" indent="-215900">
              <a:spcAft>
                <a:spcPts val="600"/>
              </a:spcAft>
              <a:buSzPct val="100000"/>
              <a:buChar char="•"/>
            </a:pPr>
            <a:r>
              <a:rPr lang="en-US" sz="13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Orange + Vodacom rural coverage JV (shared active/passive equipment; long-term build-out).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548640" y="4343400"/>
            <a:ext cx="2011680" cy="310896"/>
          </a:xfrm>
          <a:prstGeom prst="rect">
            <a:avLst/>
          </a:prstGeom>
          <a:solidFill>
            <a:srgbClr val="0B6B3A"/>
          </a:solidFill>
          <a:ln>
            <a:solidFill>
              <a:srgbClr val="0B6B3A"/>
            </a:solidFill>
          </a:ln>
        </p:spPr>
        <p:txBody>
          <a:bodyPr wrap="square" lIns="1524" tIns="1524" rIns="1524" bIns="1524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THIS CREATES</a:t>
            </a:r>
            <a:endParaRPr lang="en-US" sz="1000" dirty="0"/>
          </a:p>
        </p:txBody>
      </p:sp>
      <p:sp>
        <p:nvSpPr>
          <p:cNvPr id="18" name="Text 16"/>
          <p:cNvSpPr/>
          <p:nvPr/>
        </p:nvSpPr>
        <p:spPr>
          <a:xfrm>
            <a:off x="548640" y="4663440"/>
            <a:ext cx="11064240" cy="1783080"/>
          </a:xfrm>
          <a:prstGeom prst="rect">
            <a:avLst/>
          </a:prstGeom>
          <a:solidFill>
            <a:srgbClr val="FFFFFF"/>
          </a:solidFill>
          <a:ln w="12700">
            <a:solidFill>
              <a:srgbClr val="E5E7EB"/>
            </a:solidFill>
          </a:ln>
        </p:spPr>
        <p:txBody>
          <a:bodyPr wrap="square" lIns="2794" tIns="2794" rIns="2794" bIns="2794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Immediate demand for fiber + civil materials, towers/RF components, and off-grid energy systems (solar/batteries) – enabled by longer regulatory horizon and large public/private programs.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457200" y="6702552"/>
            <a:ext cx="11247120" cy="137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Figures shown are sourced externally; we will align the investment case to Verdant’s preferred sources in the IM.</a:t>
            </a:r>
            <a:endParaRPr lang="en-US" sz="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8016" cy="658368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658368"/>
            <a:ext cx="12191695" cy="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10896" y="109728"/>
            <a:ext cx="8412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DRC value proposition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778240" y="164592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Why buyers choose MUDI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868680" y="1417320"/>
            <a:ext cx="5349240" cy="23774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  <a:effectLst>
            <a:outerShdw sx="100000" sy="100000" kx="0" ky="0" algn="bl" rotWithShape="0" blurRad="38100" dist="19050" dir="2700000">
              <a:srgbClr val="000000">
                <a:alpha val="12000"/>
              </a:srgbClr>
            </a:outerShdw>
          </a:effectLst>
        </p:spPr>
        <p:txBody>
          <a:bodyPr wrap="square" lIns="3175" tIns="3175" rIns="3175" bIns="3175" rtlCol="0" anchor="t"/>
          <a:lstStyle/>
          <a:p>
            <a:pPr indent="0" marL="0">
              <a:buNone/>
            </a:pPr>
            <a:r>
              <a:rPr lang="en-US" sz="2200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⚡  </a:t>
            </a:r>
            <a:pPr indent="0" marL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Local availability (warehouse + stock)
</a:t>
            </a:r>
            <a:pPr indent="0" marL="0">
              <a:buNone/>
            </a:pPr>
            <a:r>
              <a:rPr lang="en-US" sz="13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Reduce lead times and downtime vs importing per order; support urgent roll-outs.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6537960" y="1417320"/>
            <a:ext cx="5349240" cy="23774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  <a:effectLst>
            <a:outerShdw sx="100000" sy="100000" kx="0" ky="0" algn="bl" rotWithShape="0" blurRad="38100" dist="19050" dir="2700000">
              <a:srgbClr val="000000">
                <a:alpha val="12000"/>
              </a:srgbClr>
            </a:outerShdw>
          </a:effectLst>
        </p:spPr>
        <p:txBody>
          <a:bodyPr wrap="square" lIns="3175" tIns="3175" rIns="3175" bIns="3175" rtlCol="0" anchor="t"/>
          <a:lstStyle/>
          <a:p>
            <a:pPr indent="0" marL="0">
              <a:buNone/>
            </a:pPr>
            <a:r>
              <a:rPr lang="en-US" sz="2200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💰  </a:t>
            </a:r>
            <a:pPr indent="0" marL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Cost competitiveness
</a:t>
            </a:r>
            <a:pPr indent="0" marL="0">
              <a:buNone/>
            </a:pPr>
            <a:r>
              <a:rPr lang="en-US" sz="13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Manufacturing partnerships and centralized procurement improve landed cost economics.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68680" y="4114800"/>
            <a:ext cx="5349240" cy="23774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  <a:effectLst>
            <a:outerShdw sx="100000" sy="100000" kx="0" ky="0" algn="bl" rotWithShape="0" blurRad="38100" dist="19050" dir="2700000">
              <a:srgbClr val="000000">
                <a:alpha val="12000"/>
              </a:srgbClr>
            </a:outerShdw>
          </a:effectLst>
        </p:spPr>
        <p:txBody>
          <a:bodyPr wrap="square" lIns="3175" tIns="3175" rIns="3175" bIns="3175" rtlCol="0" anchor="t"/>
          <a:lstStyle/>
          <a:p>
            <a:pPr indent="0" marL="0">
              <a:buNone/>
            </a:pPr>
            <a:r>
              <a:rPr lang="en-US" sz="2200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🧩  </a:t>
            </a:r>
            <a:pPr indent="0" marL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Full-stack procurement
</a:t>
            </a:r>
            <a:pPr indent="0" marL="0">
              <a:buNone/>
            </a:pPr>
            <a:r>
              <a:rPr lang="en-US" sz="13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Fiber + towers + power + networking in one relationship; simpler BoM alignment.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6537960" y="4114800"/>
            <a:ext cx="5349240" cy="23774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  <a:effectLst>
            <a:outerShdw sx="100000" sy="100000" kx="0" ky="0" algn="bl" rotWithShape="0" blurRad="38100" dist="19050" dir="2700000">
              <a:srgbClr val="000000">
                <a:alpha val="12000"/>
              </a:srgbClr>
            </a:outerShdw>
          </a:effectLst>
        </p:spPr>
        <p:txBody>
          <a:bodyPr wrap="square" lIns="3175" tIns="3175" rIns="3175" bIns="3175" rtlCol="0" anchor="t"/>
          <a:lstStyle/>
          <a:p>
            <a:pPr indent="0" marL="0">
              <a:buNone/>
            </a:pPr>
            <a:r>
              <a:rPr lang="en-US" sz="2200" dirty="0">
                <a:solidFill>
                  <a:srgbClr val="1453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🛠️  </a:t>
            </a:r>
            <a:pPr indent="0" marL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Service layer (MUDISERVE)
</a:t>
            </a:r>
            <a:pPr indent="0" marL="0">
              <a:buNone/>
            </a:pPr>
            <a:r>
              <a:rPr lang="en-US" sz="13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Installation support, spares strategy, warranty handling, and after-sales execution.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57200" y="6702552"/>
            <a:ext cx="11247120" cy="137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Positioning note: MUDITEK is a future vision to add AI-enabled business solutions on top of the core infrastructure platform.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8016" cy="658368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658368"/>
            <a:ext cx="12191695" cy="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10896" y="109728"/>
            <a:ext cx="8412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DRC operating model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778240" y="164592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Warehouse-led distribution + project supply</a:t>
            </a:r>
            <a:endParaRPr lang="en-US" sz="1200" dirty="0"/>
          </a:p>
        </p:txBody>
      </p:sp>
      <p:pic>
        <p:nvPicPr>
          <p:cNvPr id="6" name="Image 0" descr="/mnt/data/assets/warehouse.jpg">    </p:cNvPr>
          <p:cNvPicPr>
            <a:picLocks noChangeAspect="1"/>
          </p:cNvPicPr>
          <p:nvPr/>
        </p:nvPicPr>
        <p:blipFill>
          <a:blip r:embed="rId1"/>
          <a:srcRect l="14937" r="14938" t="0" b="0"/>
          <a:stretch/>
        </p:blipFill>
        <p:spPr>
          <a:xfrm>
            <a:off x="548640" y="1097280"/>
            <a:ext cx="4937760" cy="548640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6035040" y="1325880"/>
            <a:ext cx="53035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How we win in-market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6035040" y="1783080"/>
            <a:ext cx="5349240" cy="1607820"/>
          </a:xfrm>
          <a:prstGeom prst="rect">
            <a:avLst/>
          </a:prstGeom>
          <a:noFill/>
          <a:ln/>
        </p:spPr>
        <p:txBody>
          <a:bodyPr wrap="square" lIns="2286" tIns="2286" rIns="2286" bIns="2286" rtlCol="0" anchor="t"/>
          <a:lstStyle/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Stock fast-moving SKUs locally (fiber accessories, power components, RF consumables).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Quote quickly with landed-cost discipline and clear lead-times.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Bundle equipment + light services for project execution (MUDISERVE).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 MUDILOG to manage regional freight, customs and last-mile delivery.</a:t>
            </a:r>
            <a:endParaRPr lang="en-US" sz="1400" dirty="0"/>
          </a:p>
          <a:p>
            <a:pPr marL="228600" indent="-228600">
              <a:spcAft>
                <a:spcPts val="600"/>
              </a:spcAft>
              <a:buSzPct val="100000"/>
              <a:buChar char="•"/>
            </a:pPr>
            <a:r>
              <a:rPr lang="en-US" sz="14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Expand from Kinshasa to additional provinces based on contract concentration.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5715000" y="4892040"/>
            <a:ext cx="5897880" cy="32004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Primary buyer groups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5715000" y="5212080"/>
            <a:ext cx="5897880" cy="109728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2286" tIns="2286" rIns="2286" bIns="2286" rtlCol="0" anchor="t"/>
          <a:lstStyle/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Mobile Network Operators (MNOs)</a:t>
            </a:r>
            <a:endParaRPr lang="en-US" sz="120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TowerCos / infrastructure owners</a:t>
            </a:r>
            <a:endParaRPr lang="en-US" sz="120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EPC / fiber contractors</a:t>
            </a:r>
            <a:endParaRPr lang="en-US" sz="120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0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Government &amp; development-financed projects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457200" y="6702552"/>
            <a:ext cx="11247120" cy="137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Warehouse photo is illustrative only.</a:t>
            </a:r>
            <a:endParaRPr lang="en-US" sz="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8016" cy="658368"/>
          </a:xfrm>
          <a:prstGeom prst="rect">
            <a:avLst/>
          </a:prstGeom>
          <a:solidFill>
            <a:srgbClr val="0B6B3A"/>
          </a:solidFill>
          <a:ln w="12700">
            <a:solidFill>
              <a:srgbClr val="0B6B3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658368"/>
            <a:ext cx="12191695" cy="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10896" y="109728"/>
            <a:ext cx="8412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Execution plan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778240" y="164592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2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Milestones aligned to the phased raise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868680" y="1417320"/>
            <a:ext cx="10515600" cy="1417320"/>
          </a:xfrm>
          <a:prstGeom prst="rect">
            <a:avLst/>
          </a:prstGeom>
          <a:solidFill>
            <a:srgbClr val="E8F5EE"/>
          </a:solidFill>
          <a:ln w="12700">
            <a:solidFill>
              <a:srgbClr val="E5E7EB"/>
            </a:solidFill>
          </a:ln>
        </p:spPr>
        <p:txBody>
          <a:bodyPr wrap="square" lIns="3556" tIns="3556" rIns="3556" bIns="3556" rtlCol="0" anchor="t"/>
          <a:lstStyle/>
          <a:p>
            <a:pPr indent="0" marL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1 (0–6 months) – Launch Kinshasa
</a:t>
            </a:r>
            <a:pPr indent="0" marL="0">
              <a:buNone/>
            </a:pPr>
            <a:r>
              <a:rPr lang="en-US" sz="12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 Register local presence; compliance and banking setup.</a:t>
            </a:r>
            <a:endParaRPr lang="en-US" sz="1600" dirty="0"/>
          </a:p>
          <a:p>
            <a:pPr indent="0" marL="0">
              <a:buNone/>
            </a:pPr>
            <a:r>
              <a:rPr lang="en-US" sz="12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 Lease warehouse + basic racking; implement inventory controls.</a:t>
            </a:r>
            <a:endParaRPr lang="en-US" sz="1600" dirty="0"/>
          </a:p>
          <a:p>
            <a:pPr indent="0" marL="0">
              <a:buNone/>
            </a:pPr>
            <a:r>
              <a:rPr lang="en-US" sz="12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 Initial stock for fast-moving SKUs; establish freight lanes.</a:t>
            </a:r>
            <a:endParaRPr lang="en-US" sz="1600" dirty="0"/>
          </a:p>
          <a:p>
            <a:pPr indent="0" marL="0">
              <a:buNone/>
            </a:pPr>
            <a:r>
              <a:rPr lang="en-US" sz="12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 Hire core team (country lead, sales, ops/logistics).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68680" y="3063240"/>
            <a:ext cx="10515600" cy="14173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3556" tIns="3556" rIns="3556" bIns="3556" rtlCol="0" anchor="t"/>
          <a:lstStyle/>
          <a:p>
            <a:pPr indent="0" marL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2 (6–18 months) – Scale contracts
</a:t>
            </a:r>
            <a:pPr indent="0" marL="0">
              <a:buNone/>
            </a:pPr>
            <a:r>
              <a:rPr lang="en-US" sz="12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 Broaden inventory across product categories; add spares strategy.</a:t>
            </a:r>
            <a:endParaRPr lang="en-US" sz="1600" dirty="0"/>
          </a:p>
          <a:p>
            <a:pPr indent="0" marL="0">
              <a:buNone/>
            </a:pPr>
            <a:r>
              <a:rPr lang="en-US" sz="12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 Expand account coverage (MNOs, TowerCos, contractors).</a:t>
            </a:r>
            <a:endParaRPr lang="en-US" sz="1600" dirty="0"/>
          </a:p>
          <a:p>
            <a:pPr indent="0" marL="0">
              <a:buNone/>
            </a:pPr>
            <a:r>
              <a:rPr lang="en-US" sz="12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 Add installation/maintenance offers through MUDISERVE.</a:t>
            </a:r>
            <a:endParaRPr lang="en-US" sz="1600" dirty="0"/>
          </a:p>
          <a:p>
            <a:pPr indent="0" marL="0">
              <a:buNone/>
            </a:pPr>
            <a:r>
              <a:rPr lang="en-US" sz="12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 Option to pilot MUDITEK solutions with select enterprise clients.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68680" y="4709160"/>
            <a:ext cx="10515600" cy="1417320"/>
          </a:xfrm>
          <a:prstGeom prst="rect">
            <a:avLst/>
          </a:prstGeom>
          <a:solidFill>
            <a:srgbClr val="F3F4F6"/>
          </a:solidFill>
          <a:ln w="12700">
            <a:solidFill>
              <a:srgbClr val="E5E7EB"/>
            </a:solidFill>
          </a:ln>
        </p:spPr>
        <p:txBody>
          <a:bodyPr wrap="square" lIns="3556" tIns="3556" rIns="3556" bIns="3556" rtlCol="0" anchor="t"/>
          <a:lstStyle/>
          <a:p>
            <a:pPr indent="0" marL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3 (18–36 months) – Multi-city platform
</a:t>
            </a:r>
            <a:pPr indent="0" marL="0">
              <a:buNone/>
            </a:pPr>
            <a:r>
              <a:rPr lang="en-US" sz="12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 Replicate stocking model to 1–2 additional cities as demand proves out.</a:t>
            </a:r>
            <a:endParaRPr lang="en-US" sz="1600" dirty="0"/>
          </a:p>
          <a:p>
            <a:pPr indent="0" marL="0">
              <a:buNone/>
            </a:pPr>
            <a:r>
              <a:rPr lang="en-US" sz="12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 Formalize strategic partnerships and long-term framework contracts.</a:t>
            </a:r>
            <a:endParaRPr lang="en-US" sz="1600" dirty="0"/>
          </a:p>
          <a:p>
            <a:pPr indent="0" marL="0">
              <a:buNone/>
            </a:pPr>
            <a:r>
              <a:rPr lang="en-US" sz="1250" dirty="0">
                <a:solidFill>
                  <a:srgbClr val="37415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 Institutionalize reporting and governance to support larger capital.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57200" y="6702552"/>
            <a:ext cx="11247120" cy="137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B728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Milestones will be refined in the financial model and operating plan during Verdant’s mandate phase.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MUDI Group Holding</dc:creator>
  <cp:lastModifiedBy>MUDI Group Holding</cp:lastModifiedBy>
  <cp:revision>1</cp:revision>
  <dcterms:created xsi:type="dcterms:W3CDTF">2026-02-17T00:25:03Z</dcterms:created>
  <dcterms:modified xsi:type="dcterms:W3CDTF">2026-02-17T00:25:03Z</dcterms:modified>
</cp:coreProperties>
</file>